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1" r:id="rId4"/>
    <p:sldId id="262" r:id="rId5"/>
    <p:sldId id="263" r:id="rId6"/>
    <p:sldId id="264" r:id="rId7"/>
    <p:sldId id="258" r:id="rId8"/>
    <p:sldId id="265" r:id="rId9"/>
    <p:sldId id="266" r:id="rId10"/>
    <p:sldId id="259" r:id="rId11"/>
    <p:sldId id="267" r:id="rId12"/>
    <p:sldId id="268" r:id="rId13"/>
    <p:sldId id="269" r:id="rId14"/>
    <p:sldId id="270" r:id="rId15"/>
    <p:sldId id="260" r:id="rId16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E0E8D-22B2-4F63-95BD-744570DCF002}" type="datetimeFigureOut">
              <a:rPr lang="en-US" smtClean="0"/>
              <a:pPr/>
              <a:t>2/16/2012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34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7B8D8-1118-4BAE-89C4-E166631005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931E-04AF-4D99-9168-8F447E9D7072}" type="datetime1">
              <a:rPr lang="en-US" smtClean="0"/>
              <a:pPr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52D4-4DB9-4E9B-8EDE-6DC8B504B5A4}" type="datetime1">
              <a:rPr lang="en-US" smtClean="0"/>
              <a:pPr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46977-D7E5-49F6-92DD-89F286903EAB}" type="datetime1">
              <a:rPr lang="en-US" smtClean="0"/>
              <a:pPr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63DE-B647-4E5B-9AAC-17EEB5C5FE59}" type="datetime1">
              <a:rPr lang="en-US" smtClean="0"/>
              <a:pPr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E55F-B7C7-4B7B-8E85-1289D6960DD0}" type="datetime1">
              <a:rPr lang="en-US" smtClean="0"/>
              <a:pPr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943D5-FA34-438A-A976-5EB6B10B59C1}" type="datetime1">
              <a:rPr lang="en-US" smtClean="0"/>
              <a:pPr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01E8F-0C58-4D15-9567-6E294EBAB3B1}" type="datetime1">
              <a:rPr lang="en-US" smtClean="0"/>
              <a:pPr/>
              <a:t>2/16/2012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ACCD-0605-4CEB-8FCE-D02EF845A025}" type="datetime1">
              <a:rPr lang="en-US" smtClean="0"/>
              <a:pPr/>
              <a:t>2/16/2012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D5D3-335C-4442-93C9-0422FD456671}" type="datetime1">
              <a:rPr lang="en-US" smtClean="0"/>
              <a:pPr/>
              <a:t>2/16/2012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E4A0-62F4-4BD0-BADA-D443365D7E28}" type="datetime1">
              <a:rPr lang="en-US" smtClean="0"/>
              <a:pPr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0F53A-C055-4752-943B-5FEC4BF0B91E}" type="datetime1">
              <a:rPr lang="en-US" smtClean="0"/>
              <a:pPr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8E914-7013-4CD0-8D86-D068AF406CB3}" type="datetime1">
              <a:rPr lang="en-US" smtClean="0"/>
              <a:pPr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00698-13BE-4C44-9284-17BCE2EC49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y.schedulemaster.com/schedulemaster/sreport.asp?USERID=6978&amp;SESSION=13773933&amp;CMD=RES&amp;DID=1" TargetMode="External"/><Relationship Id="rId2" Type="http://schemas.openxmlformats.org/officeDocument/2006/relationships/hyperlink" Target="https://my.schedulemaster.com/schedulemaster/sreport.asp?USERID=6978&amp;SESSION=13773933&amp;CMD=RES&amp;DID=0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y.schedulemaster.com/schedulemaster/sreport.asp?USERID=6978&amp;SESSION=13773933&amp;CMD=RES&amp;DID=2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hyperlink" Target="https://my.schedulemaster.com/schedulemaster/tagmessages.asp?USERID=21907&amp;SESSION=13771625&amp;KEY=689883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ScheduleMaster</a:t>
            </a:r>
            <a:r>
              <a:rPr lang="en-US" dirty="0" smtClean="0"/>
              <a:t> ‘Hanger Talks’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02/18/2012</a:t>
            </a:r>
            <a:endParaRPr lang="en-US" dirty="0"/>
          </a:p>
        </p:txBody>
      </p:sp>
      <p:pic>
        <p:nvPicPr>
          <p:cNvPr id="11266" name="Picture 2" descr="Flying20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381000"/>
            <a:ext cx="1257300" cy="914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00800" y="54864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John </a:t>
            </a:r>
            <a:r>
              <a:rPr lang="en-US" dirty="0" err="1" smtClean="0"/>
              <a:t>Boutross</a:t>
            </a:r>
            <a:endParaRPr lang="en-US" dirty="0" smtClean="0"/>
          </a:p>
          <a:p>
            <a:r>
              <a:rPr lang="en-US" dirty="0" smtClean="0"/>
              <a:t>914-715-9322</a:t>
            </a:r>
          </a:p>
          <a:p>
            <a:r>
              <a:rPr lang="en-US" dirty="0" smtClean="0"/>
              <a:t>jboutross@gmail.com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More </a:t>
            </a:r>
            <a:r>
              <a:rPr lang="en-US" sz="4000" dirty="0" err="1" smtClean="0"/>
              <a:t>ScheduleMaster</a:t>
            </a:r>
            <a:r>
              <a:rPr lang="en-US" sz="4000" dirty="0" smtClean="0"/>
              <a:t> Help Needed?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ScheduleMaster</a:t>
            </a:r>
            <a:r>
              <a:rPr lang="en-US" dirty="0" smtClean="0"/>
              <a:t> Knowledge Base</a:t>
            </a:r>
          </a:p>
          <a:p>
            <a:pPr lvl="1"/>
            <a:r>
              <a:rPr lang="en-US" dirty="0" smtClean="0"/>
              <a:t>Tutorials</a:t>
            </a:r>
          </a:p>
          <a:p>
            <a:pPr lvl="1"/>
            <a:r>
              <a:rPr lang="en-US" dirty="0" smtClean="0"/>
              <a:t>Searchable on-line help and forums</a:t>
            </a:r>
          </a:p>
          <a:p>
            <a:pPr lvl="1"/>
            <a:r>
              <a:rPr lang="en-US" dirty="0" smtClean="0"/>
              <a:t>New functions and announcements</a:t>
            </a:r>
          </a:p>
          <a:p>
            <a:pPr lvl="1"/>
            <a:r>
              <a:rPr lang="en-US" dirty="0" smtClean="0"/>
              <a:t>Problem reporting </a:t>
            </a:r>
          </a:p>
          <a:p>
            <a:pPr lvl="1"/>
            <a:r>
              <a:rPr lang="en-US" dirty="0" smtClean="0"/>
              <a:t>Access via ‘Technical Support’ link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John </a:t>
            </a:r>
            <a:r>
              <a:rPr lang="en-US" dirty="0" err="1" smtClean="0"/>
              <a:t>Boutross</a:t>
            </a:r>
            <a:endParaRPr lang="en-US" dirty="0" smtClean="0"/>
          </a:p>
          <a:p>
            <a:pPr lvl="1"/>
            <a:r>
              <a:rPr lang="en-US" dirty="0" smtClean="0"/>
              <a:t>914-715-9322 (cell)</a:t>
            </a:r>
          </a:p>
          <a:p>
            <a:pPr lvl="1"/>
            <a:r>
              <a:rPr lang="en-US" dirty="0" smtClean="0"/>
              <a:t>203300-5207 (home)</a:t>
            </a:r>
          </a:p>
          <a:p>
            <a:pPr lvl="1"/>
            <a:r>
              <a:rPr lang="en-US" dirty="0" smtClean="0"/>
              <a:t>jboutross@gmail.com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152400"/>
          <a:ext cx="6096000" cy="1250373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585355">
                <a:tc gridSpan="2">
                  <a:txBody>
                    <a:bodyPr/>
                    <a:lstStyle/>
                    <a:p>
                      <a:r>
                        <a:rPr lang="en-US" sz="1600" b="1" dirty="0"/>
                        <a:t>Overall Organizational Activity From Sunday, January 01, 2012 to Sunday, February 12, 2012 For Flying 20 Club, Inc.</a:t>
                      </a:r>
                      <a:r>
                        <a:rPr lang="en-US" sz="1600" dirty="0"/>
                        <a:t> </a:t>
                      </a:r>
                    </a:p>
                  </a:txBody>
                  <a:tcPr marL="43295" marR="43295" marT="43295" marB="432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2509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3127" marR="83127" marT="41564" marB="415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3127" marR="83127" marT="41564" marB="415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2509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3127" marR="83127" marT="41564" marB="415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3127" marR="83127" marT="41564" marB="415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025" name="Picture 1" descr="BarCha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95400"/>
            <a:ext cx="3352800" cy="1828800"/>
          </a:xfrm>
          <a:prstGeom prst="rect">
            <a:avLst/>
          </a:prstGeom>
          <a:noFill/>
        </p:spPr>
      </p:pic>
      <p:pic>
        <p:nvPicPr>
          <p:cNvPr id="1026" name="Picture 2" descr="PieChar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3581400"/>
            <a:ext cx="3352800" cy="1828800"/>
          </a:xfrm>
          <a:prstGeom prst="rect">
            <a:avLst/>
          </a:prstGeom>
          <a:noFill/>
        </p:spPr>
      </p:pic>
      <p:pic>
        <p:nvPicPr>
          <p:cNvPr id="1027" name="Picture 3" descr="BarChar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1295400"/>
            <a:ext cx="3352800" cy="1828800"/>
          </a:xfrm>
          <a:prstGeom prst="rect">
            <a:avLst/>
          </a:prstGeom>
          <a:noFill/>
        </p:spPr>
      </p:pic>
      <p:pic>
        <p:nvPicPr>
          <p:cNvPr id="1028" name="Picture 4" descr="PieChar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3581400"/>
            <a:ext cx="33528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381000"/>
          <a:ext cx="8229600" cy="4064000"/>
        </p:xfrm>
        <a:graphic>
          <a:graphicData uri="http://schemas.openxmlformats.org/drawingml/2006/table">
            <a:tbl>
              <a:tblPr/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728196">
                <a:tc gridSpan="8">
                  <a:txBody>
                    <a:bodyPr/>
                    <a:lstStyle/>
                    <a:p>
                      <a:r>
                        <a:rPr lang="en-US" sz="1400" b="1"/>
                        <a:t>RESOURCE AGGREGATION From Sunday, January 01, 2012 to Sunday, February 12, 2012</a:t>
                      </a:r>
                      <a:br>
                        <a:rPr lang="en-US" sz="1400" b="1"/>
                      </a:br>
                      <a:endParaRPr lang="en-US" sz="1400"/>
                    </a:p>
                  </a:txBody>
                  <a:tcPr marL="37770" marR="37770" marT="37770" marB="37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9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60279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Manufacture</a:t>
                      </a:r>
                      <a:br>
                        <a:rPr lang="en-US" sz="1400"/>
                      </a:br>
                      <a:r>
                        <a:rPr lang="en-US" sz="1400"/>
                        <a:t>/Model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90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Res N_NO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90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Location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90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Number of Schedules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90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Total Hours Scheduled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90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Average Duration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90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Number of Cancels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90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Hours of Maintenance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9090"/>
                    </a:solidFill>
                  </a:tcPr>
                </a:tc>
              </a:tr>
              <a:tr h="72517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Piper </a:t>
                      </a:r>
                      <a:br>
                        <a:rPr lang="en-US" sz="1400"/>
                      </a:br>
                      <a:r>
                        <a:rPr lang="en-US" sz="1400"/>
                        <a:t>P28B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2" action="ppaction://hlinkfile"/>
                        </a:rPr>
                        <a:t>8107B</a:t>
                      </a:r>
                      <a:endParaRPr lang="en-US" sz="1400"/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DANBURY MUNI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13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188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14.95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19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92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2517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Piper</a:t>
                      </a:r>
                      <a:br>
                        <a:rPr lang="en-US" sz="1400"/>
                      </a:br>
                      <a:r>
                        <a:rPr lang="en-US" sz="1400"/>
                        <a:t>P28A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3" action="ppaction://hlinkfile"/>
                        </a:rPr>
                        <a:t>455H</a:t>
                      </a:r>
                      <a:endParaRPr lang="en-US" sz="1400"/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DANBURY MUNI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24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88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2.56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36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9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2517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Piper </a:t>
                      </a:r>
                      <a:br>
                        <a:rPr lang="en-US" sz="1400"/>
                      </a:br>
                      <a:r>
                        <a:rPr lang="en-US" sz="1400"/>
                        <a:t>P28A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4" action="ppaction://hlinkfile"/>
                        </a:rPr>
                        <a:t>8237B</a:t>
                      </a:r>
                      <a:endParaRPr lang="en-US" sz="1400"/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DANBURY MUNI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8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35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2.72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9</a:t>
                      </a:r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  <a:br>
                        <a:rPr lang="en-US" sz="1400" dirty="0"/>
                      </a:br>
                      <a:endParaRPr lang="en-US" sz="1400" dirty="0"/>
                    </a:p>
                  </a:txBody>
                  <a:tcPr marL="72517" marR="72517" marT="36259" marB="362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09600" y="457200"/>
          <a:ext cx="7543800" cy="4013201"/>
        </p:xfrm>
        <a:graphic>
          <a:graphicData uri="http://schemas.openxmlformats.org/drawingml/2006/table">
            <a:tbl>
              <a:tblPr/>
              <a:tblGrid>
                <a:gridCol w="1885950"/>
                <a:gridCol w="1885950"/>
                <a:gridCol w="1885950"/>
                <a:gridCol w="1885950"/>
              </a:tblGrid>
              <a:tr h="878369">
                <a:tc gridSpan="4">
                  <a:txBody>
                    <a:bodyPr/>
                    <a:lstStyle/>
                    <a:p>
                      <a:r>
                        <a:rPr lang="en-US" sz="1400" b="1" dirty="0"/>
                        <a:t>HIGH ACTIVITY RESOURCES From Sunday, January 01, 2012 to Sunday, February 12, 2012</a:t>
                      </a:r>
                      <a:br>
                        <a:rPr lang="en-US" sz="1400" b="1" dirty="0"/>
                      </a:br>
                      <a:r>
                        <a:rPr lang="en-US" sz="1400" b="1" dirty="0"/>
                        <a:t>WARNING - There may be other resources with equally high activity. This Table only reports the first. </a:t>
                      </a:r>
                      <a:endParaRPr lang="en-US" sz="1400" dirty="0"/>
                    </a:p>
                  </a:txBody>
                  <a:tcPr marL="37107" marR="37107" marT="37107" marB="371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9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8723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Activity Description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90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Maximum Value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90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Resource ID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90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Manufacture</a:t>
                      </a:r>
                      <a:br>
                        <a:rPr lang="en-US" sz="1400"/>
                      </a:br>
                      <a:r>
                        <a:rPr lang="en-US" sz="1400"/>
                        <a:t>Model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9090"/>
                    </a:solidFill>
                  </a:tcPr>
                </a:tc>
              </a:tr>
              <a:tr h="712462">
                <a:tc>
                  <a:txBody>
                    <a:bodyPr/>
                    <a:lstStyle/>
                    <a:p>
                      <a:r>
                        <a:rPr lang="en-US" sz="1400"/>
                        <a:t>Longest Schedule Duration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92 Hours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8107B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Piper </a:t>
                      </a:r>
                      <a:br>
                        <a:rPr lang="en-US" sz="1400"/>
                      </a:br>
                      <a:r>
                        <a:rPr lang="en-US" sz="1400"/>
                        <a:t>P28B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98723">
                <a:tc>
                  <a:txBody>
                    <a:bodyPr/>
                    <a:lstStyle/>
                    <a:p>
                      <a:r>
                        <a:rPr lang="en-US" sz="1400"/>
                        <a:t>Most Hours Scheduled 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188 Hours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8107B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Piper </a:t>
                      </a:r>
                      <a:br>
                        <a:rPr lang="en-US" sz="1400"/>
                      </a:br>
                      <a:r>
                        <a:rPr lang="en-US" sz="1400"/>
                        <a:t>P28B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12462">
                <a:tc>
                  <a:txBody>
                    <a:bodyPr/>
                    <a:lstStyle/>
                    <a:p>
                      <a:r>
                        <a:rPr lang="en-US" sz="1400"/>
                        <a:t>Most Number of Schedules Made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24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455H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Piper</a:t>
                      </a:r>
                      <a:br>
                        <a:rPr lang="en-US" sz="1400"/>
                      </a:br>
                      <a:r>
                        <a:rPr lang="en-US" sz="1400"/>
                        <a:t>P28A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12462">
                <a:tc>
                  <a:txBody>
                    <a:bodyPr/>
                    <a:lstStyle/>
                    <a:p>
                      <a:r>
                        <a:rPr lang="en-US" sz="1400"/>
                        <a:t>Most Number of Canceled Schedules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36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455H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Piper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P28A</a:t>
                      </a:r>
                    </a:p>
                  </a:txBody>
                  <a:tcPr marL="71246" marR="71246" marT="35623" marB="356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/>
              <a:t>Thank You!</a:t>
            </a:r>
            <a:endParaRPr lang="en-US" sz="8800" dirty="0"/>
          </a:p>
        </p:txBody>
      </p:sp>
      <p:pic>
        <p:nvPicPr>
          <p:cNvPr id="5" name="Picture 2" descr="Flying20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381000"/>
            <a:ext cx="1257300" cy="9144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Scheduling</a:t>
            </a:r>
          </a:p>
          <a:p>
            <a:r>
              <a:rPr lang="en-US" dirty="0" smtClean="0"/>
              <a:t>Updating your profile</a:t>
            </a:r>
          </a:p>
          <a:p>
            <a:r>
              <a:rPr lang="en-US" dirty="0" smtClean="0"/>
              <a:t>Resource Info </a:t>
            </a:r>
          </a:p>
          <a:p>
            <a:pPr lvl="1"/>
            <a:r>
              <a:rPr lang="en-US" dirty="0" smtClean="0"/>
              <a:t>Squawks &amp; Maintenance</a:t>
            </a:r>
          </a:p>
          <a:p>
            <a:r>
              <a:rPr lang="en-US" dirty="0" smtClean="0"/>
              <a:t>Group Info</a:t>
            </a:r>
          </a:p>
          <a:p>
            <a:r>
              <a:rPr lang="en-US" dirty="0" smtClean="0"/>
              <a:t>Telephone access</a:t>
            </a:r>
          </a:p>
          <a:p>
            <a:r>
              <a:rPr lang="en-US" dirty="0" smtClean="0"/>
              <a:t>Flight Officers </a:t>
            </a:r>
            <a:r>
              <a:rPr lang="en-US" dirty="0" smtClean="0"/>
              <a:t>Authorization</a:t>
            </a:r>
            <a:endParaRPr lang="en-US" dirty="0" smtClean="0"/>
          </a:p>
          <a:p>
            <a:r>
              <a:rPr lang="en-US" dirty="0" smtClean="0"/>
              <a:t>R</a:t>
            </a:r>
            <a:r>
              <a:rPr lang="en-US" dirty="0" smtClean="0"/>
              <a:t>eports</a:t>
            </a:r>
            <a:endParaRPr lang="en-US" dirty="0" smtClean="0"/>
          </a:p>
          <a:p>
            <a:r>
              <a:rPr lang="en-US" dirty="0" smtClean="0"/>
              <a:t>Additional help available</a:t>
            </a:r>
            <a:endParaRPr lang="en-US" dirty="0"/>
          </a:p>
          <a:p>
            <a:r>
              <a:rPr lang="en-US" dirty="0" smtClean="0"/>
              <a:t>Backup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Web Scheduling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514350" indent="-514350"/>
            <a:r>
              <a:rPr lang="en-US" sz="2400" dirty="0" smtClean="0"/>
              <a:t>Scheduling via ‘Calendar View’ or ‘List View’</a:t>
            </a:r>
          </a:p>
          <a:p>
            <a:pPr marL="914400" lvl="1" indent="-514350"/>
            <a:r>
              <a:rPr lang="en-US" sz="2400" dirty="0" smtClean="0"/>
              <a:t>Change via My Account =&gt; My Profile =&gt; Preferences</a:t>
            </a:r>
          </a:p>
          <a:p>
            <a:pPr marL="914400" lvl="1" indent="-51435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https://my.schedulemaster.com/schedulemaster/images/answer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505200"/>
            <a:ext cx="685800" cy="53340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2" name="Picture 4" descr="https://my.schedulemaster.com/schedulemaster/images/warn_ye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057400"/>
            <a:ext cx="533400" cy="5334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990600" y="1828800"/>
            <a:ext cx="678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sz="2000" b="1" dirty="0" smtClean="0"/>
              <a:t>SQUAWKS:   </a:t>
            </a:r>
            <a:r>
              <a:rPr lang="en-US" sz="2000" dirty="0" smtClean="0"/>
              <a:t>It is CRITICAL to click on icon when scheduling AND before flight to see open squawks on airplane!  (Green, Yellow, Red icon indicates severity)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3124200"/>
            <a:ext cx="7086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ALERT NOTIFICATION:   </a:t>
            </a:r>
            <a:r>
              <a:rPr lang="en-US" sz="2000" dirty="0" smtClean="0"/>
              <a:t>Enables member to be notified if a particular reservation is cancelled and time is available for scheduling.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You still must sign on to </a:t>
            </a:r>
            <a:r>
              <a:rPr lang="en-US" sz="2000" dirty="0" err="1" smtClean="0"/>
              <a:t>ScheduleMaster</a:t>
            </a:r>
            <a:r>
              <a:rPr lang="en-US" sz="2000" dirty="0" smtClean="0"/>
              <a:t> and make reservation.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To set Alert”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smtClean="0"/>
              <a:t>Click icon in LIST view 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smtClean="0"/>
              <a:t>Click on reservation in CALENDAR view to set alert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smtClean="0"/>
              <a:t>Schedule =&gt;  My </a:t>
            </a:r>
            <a:r>
              <a:rPr lang="en-US" sz="2000" dirty="0" err="1" smtClean="0"/>
              <a:t>Sched</a:t>
            </a:r>
            <a:r>
              <a:rPr lang="en-US" sz="2000" dirty="0" smtClean="0"/>
              <a:t> </a:t>
            </a:r>
            <a:r>
              <a:rPr lang="en-US" sz="2000" dirty="0" err="1" smtClean="0"/>
              <a:t>Notif</a:t>
            </a:r>
            <a:r>
              <a:rPr lang="en-US" sz="2000" dirty="0" smtClean="0"/>
              <a:t> =&gt;  Add</a:t>
            </a:r>
            <a:endParaRPr lang="en-US" sz="2000" dirty="0"/>
          </a:p>
        </p:txBody>
      </p:sp>
      <p:pic>
        <p:nvPicPr>
          <p:cNvPr id="17414" name="Picture 6" descr="https://my.schedulemaster.com/schedulemaster/images/nomail.gif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5943600"/>
            <a:ext cx="457200" cy="537882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066800" y="5791200"/>
            <a:ext cx="624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TAG:  </a:t>
            </a:r>
            <a:r>
              <a:rPr lang="en-US" sz="2000" dirty="0" smtClean="0"/>
              <a:t>Allows member to enter a note about a particular reservation  (List views only)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Updating Member Profiles</a:t>
            </a:r>
            <a:br>
              <a:rPr lang="en-US" sz="3600" dirty="0" smtClean="0"/>
            </a:br>
            <a:r>
              <a:rPr lang="en-US" sz="3600" dirty="0" smtClean="0"/>
              <a:t>My Account =&gt; My Profile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Contact:</a:t>
            </a:r>
          </a:p>
          <a:p>
            <a:pPr lvl="1"/>
            <a:r>
              <a:rPr lang="en-US" dirty="0" smtClean="0"/>
              <a:t>Members can update info directly (also need to send updates to Treasurer)</a:t>
            </a:r>
          </a:p>
          <a:p>
            <a:pPr lvl="1"/>
            <a:r>
              <a:rPr lang="en-US" dirty="0" smtClean="0"/>
              <a:t>Please add an emergency contact</a:t>
            </a:r>
          </a:p>
          <a:p>
            <a:r>
              <a:rPr lang="en-US" dirty="0" smtClean="0"/>
              <a:t>Pilot/Personal:</a:t>
            </a:r>
          </a:p>
          <a:p>
            <a:pPr lvl="1"/>
            <a:r>
              <a:rPr lang="en-US" dirty="0" smtClean="0"/>
              <a:t>Info on ratings and authorizations (Club updated)</a:t>
            </a:r>
          </a:p>
          <a:p>
            <a:r>
              <a:rPr lang="en-US" dirty="0" smtClean="0"/>
              <a:t>Status:</a:t>
            </a:r>
          </a:p>
          <a:p>
            <a:pPr lvl="1"/>
            <a:r>
              <a:rPr lang="en-US" dirty="0" smtClean="0"/>
              <a:t>Medical/BFR info (Club updated)</a:t>
            </a:r>
          </a:p>
          <a:p>
            <a:pPr lvl="1"/>
            <a:r>
              <a:rPr lang="en-US" dirty="0" smtClean="0"/>
              <a:t>Member can update ‘Safety Pilot’ field if interested</a:t>
            </a:r>
          </a:p>
          <a:p>
            <a:r>
              <a:rPr lang="en-US" dirty="0" smtClean="0"/>
              <a:t>Preferences:</a:t>
            </a:r>
          </a:p>
          <a:p>
            <a:pPr lvl="1"/>
            <a:r>
              <a:rPr lang="en-US" dirty="0" smtClean="0"/>
              <a:t>Personalize </a:t>
            </a:r>
            <a:r>
              <a:rPr lang="en-US" dirty="0" err="1" smtClean="0"/>
              <a:t>ScheduleMaster</a:t>
            </a:r>
            <a:r>
              <a:rPr lang="en-US" dirty="0" smtClean="0"/>
              <a:t> views and notifications</a:t>
            </a:r>
          </a:p>
          <a:p>
            <a:r>
              <a:rPr lang="en-US" dirty="0" smtClean="0"/>
              <a:t>Password:</a:t>
            </a:r>
          </a:p>
          <a:p>
            <a:pPr lvl="1"/>
            <a:r>
              <a:rPr lang="en-US" dirty="0" smtClean="0"/>
              <a:t>Members can change their </a:t>
            </a:r>
            <a:r>
              <a:rPr lang="en-US" dirty="0" err="1" smtClean="0"/>
              <a:t>ScheduleMaster</a:t>
            </a:r>
            <a:r>
              <a:rPr lang="en-US" dirty="0" smtClean="0"/>
              <a:t> passwords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Resource (Airplane) Info Tab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Aircraft:</a:t>
            </a:r>
          </a:p>
          <a:p>
            <a:pPr lvl="1"/>
            <a:r>
              <a:rPr lang="en-US" dirty="0" smtClean="0"/>
              <a:t>Lists basic information about airplanes (little used)</a:t>
            </a:r>
          </a:p>
          <a:p>
            <a:r>
              <a:rPr lang="en-US" dirty="0" smtClean="0"/>
              <a:t>Other Resources:  (not used)</a:t>
            </a:r>
          </a:p>
          <a:p>
            <a:r>
              <a:rPr lang="en-US" dirty="0" smtClean="0"/>
              <a:t>Squawks:</a:t>
            </a:r>
          </a:p>
          <a:p>
            <a:pPr lvl="1"/>
            <a:r>
              <a:rPr lang="en-US" dirty="0" smtClean="0"/>
              <a:t>View open and/or closed squawks </a:t>
            </a:r>
          </a:p>
          <a:p>
            <a:pPr lvl="1"/>
            <a:r>
              <a:rPr lang="en-US" dirty="0" smtClean="0"/>
              <a:t>Enter new squawks</a:t>
            </a:r>
          </a:p>
          <a:p>
            <a:r>
              <a:rPr lang="en-US" dirty="0" smtClean="0"/>
              <a:t>Scheduled Maintenance:</a:t>
            </a:r>
          </a:p>
          <a:p>
            <a:pPr lvl="1"/>
            <a:r>
              <a:rPr lang="en-US" dirty="0" smtClean="0"/>
              <a:t>Lists near term (notifications sent) and future scheduled maintenance required</a:t>
            </a:r>
          </a:p>
          <a:p>
            <a:r>
              <a:rPr lang="en-US" dirty="0" smtClean="0"/>
              <a:t>Maintenance Notifications: (Flight Officers and Club Officers):</a:t>
            </a:r>
          </a:p>
          <a:p>
            <a:pPr lvl="1"/>
            <a:r>
              <a:rPr lang="en-US" dirty="0" smtClean="0"/>
              <a:t>Set email notifications for maintenance and squawks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‘Group Info’ Tab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Group Email:  (Group Info =&gt; Group Email)</a:t>
            </a:r>
          </a:p>
          <a:p>
            <a:pPr lvl="1"/>
            <a:r>
              <a:rPr lang="en-US" dirty="0" smtClean="0"/>
              <a:t>Used primarily by Club Officers or to notify all members when canceling long reservation</a:t>
            </a:r>
          </a:p>
          <a:p>
            <a:r>
              <a:rPr lang="en-US" dirty="0" smtClean="0"/>
              <a:t>Contact Info:  (little used)</a:t>
            </a:r>
          </a:p>
          <a:p>
            <a:pPr lvl="1"/>
            <a:r>
              <a:rPr lang="en-US" dirty="0" smtClean="0"/>
              <a:t>Club info for </a:t>
            </a:r>
            <a:r>
              <a:rPr lang="en-US" dirty="0" err="1" smtClean="0"/>
              <a:t>ScheduleMaster</a:t>
            </a:r>
            <a:endParaRPr lang="en-US" dirty="0" smtClean="0"/>
          </a:p>
          <a:p>
            <a:r>
              <a:rPr lang="en-US" dirty="0" smtClean="0"/>
              <a:t>User List:  Self explanatory  </a:t>
            </a:r>
          </a:p>
          <a:p>
            <a:r>
              <a:rPr lang="en-US" dirty="0" smtClean="0"/>
              <a:t>Messages:  </a:t>
            </a:r>
          </a:p>
          <a:p>
            <a:pPr lvl="1"/>
            <a:r>
              <a:rPr lang="en-US" dirty="0" smtClean="0"/>
              <a:t>List of messages from Reliant and Club Officers</a:t>
            </a:r>
          </a:p>
          <a:p>
            <a:r>
              <a:rPr lang="en-US" dirty="0" err="1" smtClean="0"/>
              <a:t>Sched</a:t>
            </a:r>
            <a:r>
              <a:rPr lang="en-US" dirty="0" smtClean="0"/>
              <a:t> Policies: (little used)</a:t>
            </a:r>
          </a:p>
          <a:p>
            <a:pPr lvl="1"/>
            <a:r>
              <a:rPr lang="en-US" dirty="0" smtClean="0"/>
              <a:t>Calculations used to implement Flying 20 policies</a:t>
            </a:r>
          </a:p>
          <a:p>
            <a:r>
              <a:rPr lang="en-US" dirty="0" smtClean="0"/>
              <a:t>User Options and User Date Limits:  (little used)</a:t>
            </a:r>
          </a:p>
          <a:p>
            <a:pPr lvl="1"/>
            <a:r>
              <a:rPr lang="en-US" dirty="0" err="1" smtClean="0"/>
              <a:t>ScheduleMaster</a:t>
            </a:r>
            <a:r>
              <a:rPr lang="en-US" dirty="0" smtClean="0"/>
              <a:t> options selected for Flying 20 Club</a:t>
            </a:r>
          </a:p>
          <a:p>
            <a:r>
              <a:rPr lang="en-US" dirty="0" smtClean="0"/>
              <a:t>Helpful Sites:</a:t>
            </a:r>
          </a:p>
          <a:p>
            <a:pPr lvl="1"/>
            <a:r>
              <a:rPr lang="en-US" dirty="0" smtClean="0"/>
              <a:t>Web links to external aviation sites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ScheduleMaster</a:t>
            </a:r>
            <a:r>
              <a:rPr lang="en-US" sz="3200" dirty="0" smtClean="0"/>
              <a:t> Telephone Access</a:t>
            </a:r>
            <a:br>
              <a:rPr lang="en-US" sz="3200" dirty="0" smtClean="0"/>
            </a:br>
            <a:r>
              <a:rPr lang="en-US" sz="3200" dirty="0" smtClean="0"/>
              <a:t>(800) 414-6114</a:t>
            </a:r>
            <a:endParaRPr lang="en-US" sz="3200" dirty="0"/>
          </a:p>
        </p:txBody>
      </p:sp>
      <p:pic>
        <p:nvPicPr>
          <p:cNvPr id="14337" name="Picture 1" descr="http://www.schedulemaster.com/images/quickcard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524000"/>
            <a:ext cx="3505200" cy="51054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343400" y="1143000"/>
            <a:ext cx="457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NOTES:  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 smtClean="0"/>
              <a:t>Letters are entered by pressing the key with the corresponding letter. Use the 7 key for the letter Q, and the 9 key for the letter Z. </a:t>
            </a:r>
          </a:p>
          <a:p>
            <a:pPr marL="342900" indent="-342900">
              <a:buFont typeface="+mj-lt"/>
              <a:buAutoNum type="arabicParenR"/>
            </a:pPr>
            <a:endParaRPr lang="en-US" dirty="0"/>
          </a:p>
          <a:p>
            <a:pPr marL="342900" indent="-342900">
              <a:buFont typeface="+mj-lt"/>
              <a:buAutoNum type="arabicParenR"/>
            </a:pPr>
            <a:r>
              <a:rPr lang="en-US" dirty="0" smtClean="0"/>
              <a:t>Dates </a:t>
            </a:r>
            <a:r>
              <a:rPr lang="en-US" dirty="0"/>
              <a:t>are entered as 4 digits, MMDD. Example; April 4th = 0404# Time is entered as 4 digits in 24 hr. format, example; 7AM = 0700, noon = 1200, 11PM = </a:t>
            </a:r>
            <a:r>
              <a:rPr lang="en-US" dirty="0" smtClean="0"/>
              <a:t>2300</a:t>
            </a:r>
          </a:p>
          <a:p>
            <a:pPr marL="342900" indent="-342900">
              <a:buFont typeface="+mj-lt"/>
              <a:buAutoNum type="arabicParenR"/>
            </a:pPr>
            <a:endParaRPr lang="en-US" dirty="0"/>
          </a:p>
          <a:p>
            <a:pPr marL="342900" indent="-342900">
              <a:buFont typeface="+mj-lt"/>
              <a:buAutoNum type="arabicParenR"/>
            </a:pPr>
            <a:r>
              <a:rPr lang="en-US" dirty="0" smtClean="0"/>
              <a:t>Midnight can be a point of confusion. Midnight (2400) is actually 0000 the next day. Use </a:t>
            </a:r>
            <a:r>
              <a:rPr lang="en-US" b="1" dirty="0" smtClean="0"/>
              <a:t>2359</a:t>
            </a:r>
            <a:r>
              <a:rPr lang="en-US" dirty="0" smtClean="0"/>
              <a:t> for the end of each full day. </a:t>
            </a:r>
          </a:p>
          <a:p>
            <a:pPr marL="342900" indent="-342900">
              <a:buFont typeface="+mj-lt"/>
              <a:buAutoNum type="arabicParenR"/>
            </a:pPr>
            <a:endParaRPr lang="en-US" dirty="0"/>
          </a:p>
          <a:p>
            <a:pPr marL="342900" indent="-342900">
              <a:buFont typeface="+mj-lt"/>
              <a:buAutoNum type="arabicParenR"/>
            </a:pPr>
            <a:r>
              <a:rPr lang="en-US" b="1" dirty="0" smtClean="0"/>
              <a:t>Simple way to cancel remaining time if you return early!!</a:t>
            </a:r>
          </a:p>
          <a:p>
            <a:pPr marL="342900" indent="-342900">
              <a:buFont typeface="+mj-lt"/>
              <a:buAutoNum type="arabicParenR"/>
            </a:pPr>
            <a:endParaRPr lang="en-US" b="1" dirty="0"/>
          </a:p>
          <a:p>
            <a:pPr marL="342900" indent="-342900">
              <a:buFont typeface="+mj-lt"/>
              <a:buAutoNum type="arabicParenR"/>
            </a:pPr>
            <a:r>
              <a:rPr lang="en-US" dirty="0" smtClean="0"/>
              <a:t>Use same login credentials as on-line.</a:t>
            </a:r>
            <a:endParaRPr lang="en-US" dirty="0"/>
          </a:p>
          <a:p>
            <a:pPr marL="342900" indent="-342900">
              <a:buAutoNum type="arabicParenR" startAt="2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Flight Officers </a:t>
            </a:r>
            <a:r>
              <a:rPr lang="en-US" sz="4000" dirty="0" smtClean="0"/>
              <a:t>Authorization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Add/delete messages </a:t>
            </a:r>
          </a:p>
          <a:p>
            <a:pPr lvl="1"/>
            <a:r>
              <a:rPr lang="en-US" dirty="0" smtClean="0"/>
              <a:t>General or for specific airplane</a:t>
            </a:r>
          </a:p>
          <a:p>
            <a:pPr lvl="1"/>
            <a:r>
              <a:rPr lang="en-US" dirty="0" smtClean="0"/>
              <a:t>Group Info =&gt; Messages =&gt; New Messages</a:t>
            </a:r>
          </a:p>
          <a:p>
            <a:r>
              <a:rPr lang="en-US" dirty="0" smtClean="0"/>
              <a:t>Enter Squawks for other users</a:t>
            </a:r>
          </a:p>
          <a:p>
            <a:pPr lvl="1"/>
            <a:r>
              <a:rPr lang="en-US" dirty="0" smtClean="0"/>
              <a:t>Resource Info =&gt; Squawks =&gt; Enter New Squawk, select user from drop down menu</a:t>
            </a:r>
          </a:p>
          <a:p>
            <a:r>
              <a:rPr lang="en-US" dirty="0" smtClean="0"/>
              <a:t>Close or delete Squawks</a:t>
            </a:r>
          </a:p>
          <a:p>
            <a:pPr lvl="1"/>
            <a:r>
              <a:rPr lang="en-US" dirty="0" smtClean="0"/>
              <a:t>Resource Info =&gt; Squawks =&gt; Click on open squawks =&gt;  click Close or Delete squawk</a:t>
            </a:r>
          </a:p>
          <a:p>
            <a:r>
              <a:rPr lang="en-US" dirty="0" smtClean="0"/>
              <a:t>Overlay schedules and schedule more than 3 </a:t>
            </a:r>
          </a:p>
          <a:p>
            <a:pPr lvl="1"/>
            <a:r>
              <a:rPr lang="en-US" dirty="0" smtClean="0"/>
              <a:t>Please be careful and notify members if their schedules are </a:t>
            </a:r>
            <a:r>
              <a:rPr lang="en-US" dirty="0" err="1" smtClean="0"/>
              <a:t>overlayed</a:t>
            </a:r>
            <a:endParaRPr lang="en-US" dirty="0" smtClean="0"/>
          </a:p>
          <a:p>
            <a:r>
              <a:rPr lang="en-US" dirty="0" smtClean="0"/>
              <a:t>Administer Scheduled Maintenance</a:t>
            </a:r>
          </a:p>
          <a:p>
            <a:pPr lvl="1"/>
            <a:r>
              <a:rPr lang="en-US" dirty="0" smtClean="0"/>
              <a:t>Please coordinate with Steve </a:t>
            </a:r>
            <a:r>
              <a:rPr lang="en-US" dirty="0" err="1" smtClean="0"/>
              <a:t>Desorbo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Reports Available to Club Officers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Usage reports (samples attached)</a:t>
            </a:r>
          </a:p>
          <a:p>
            <a:pPr lvl="1"/>
            <a:r>
              <a:rPr lang="en-US" dirty="0" smtClean="0"/>
              <a:t>Member and Aircraft statistics</a:t>
            </a:r>
          </a:p>
          <a:p>
            <a:r>
              <a:rPr lang="en-US" dirty="0" smtClean="0"/>
              <a:t>Online view of Medical / BFR Expired</a:t>
            </a:r>
          </a:p>
          <a:p>
            <a:r>
              <a:rPr lang="en-US" dirty="0" smtClean="0"/>
              <a:t>Online list of members who have not scheduled in 3 or 6 months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98-13BE-4C44-9284-17BCE2EC49A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799</Words>
  <Application>Microsoft Office PowerPoint</Application>
  <PresentationFormat>On-screen Show (4:3)</PresentationFormat>
  <Paragraphs>180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ScheduleMaster ‘Hanger Talks’</vt:lpstr>
      <vt:lpstr>Agenda</vt:lpstr>
      <vt:lpstr>Web Scheduling</vt:lpstr>
      <vt:lpstr>Updating Member Profiles My Account =&gt; My Profile</vt:lpstr>
      <vt:lpstr>Resource (Airplane) Info Tab</vt:lpstr>
      <vt:lpstr>‘Group Info’ Tab</vt:lpstr>
      <vt:lpstr>ScheduleMaster Telephone Access (800) 414-6114</vt:lpstr>
      <vt:lpstr>Flight Officers Authorization</vt:lpstr>
      <vt:lpstr>Reports Available to Club Officers</vt:lpstr>
      <vt:lpstr>More ScheduleMaster Help Needed?</vt:lpstr>
      <vt:lpstr>BACKUP</vt:lpstr>
      <vt:lpstr>Slide 12</vt:lpstr>
      <vt:lpstr>Slide 13</vt:lpstr>
      <vt:lpstr>Slide 14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ScheduleMaster ‘Hanger Talks’</dc:title>
  <dc:creator>John</dc:creator>
  <cp:lastModifiedBy>John</cp:lastModifiedBy>
  <cp:revision>64</cp:revision>
  <dcterms:created xsi:type="dcterms:W3CDTF">2012-02-11T15:00:31Z</dcterms:created>
  <dcterms:modified xsi:type="dcterms:W3CDTF">2012-02-16T13:26:38Z</dcterms:modified>
</cp:coreProperties>
</file>